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2192000" cy="6858000"/>
  <p:notesSz cx="6858000" cy="9144000"/>
  <p:embeddedFontLst>
    <p:embeddedFont>
      <p:font typeface="Calibri (MS) Bold" charset="1" panose="020F0702030404030204"/>
      <p:regular r:id="rId10"/>
    </p:embeddedFont>
    <p:embeddedFont>
      <p:font typeface="Calibri (MS) Bold Italics" charset="1" panose="020F07020304040A0204"/>
      <p:regular r:id="rId11"/>
    </p:embeddedFont>
    <p:embeddedFont>
      <p:font typeface="IBM Plex Sans Bold" charset="1" panose="020B0803050203000203"/>
      <p:regular r:id="rId12"/>
    </p:embeddedFont>
    <p:embeddedFont>
      <p:font typeface="Calibri (MS)" charset="1" panose="020F0502020204030204"/>
      <p:regular r:id="rId13"/>
    </p:embeddedFont>
    <p:embeddedFont>
      <p:font typeface="Calibri (MS) Italics" charset="1" panose="020F05020202040A0204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9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svg" Type="http://schemas.openxmlformats.org/officeDocument/2006/relationships/image"/><Relationship Id="rId4" Target="../media/image9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https://forms.cloud.microsoft/pages/responsepage.aspx?id=ckTIQT7km06l1HD3qDhhXfqEwBSaWyNInZZVV9RB5dNUQkMzWTdTQktIOURFVVVMN0QxQlc2S0hBOC4u&amp;route=shorturl" TargetMode="External" Type="http://schemas.openxmlformats.org/officeDocument/2006/relationships/hyperlink"/><Relationship Id="rId4" Target="https://forms.cloud.microsoft/pages/responsepage.aspx?id=ckTIQT7km06l1HD3qDhhXfqEwBSaWyNInZZVV9RB5dNUQkMzWTdTQktIOURFVVVMN0QxQlc2S0hBOC4u&amp;route=shorturl" TargetMode="External" Type="http://schemas.openxmlformats.org/officeDocument/2006/relationships/hyperlink"/><Relationship Id="rId5" Target="../media/image13.png" Type="http://schemas.openxmlformats.org/officeDocument/2006/relationships/image"/><Relationship Id="rId6" Target="../media/image1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A533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-63503"/>
            <a:ext cx="12318997" cy="6984997"/>
          </a:xfrm>
          <a:custGeom>
            <a:avLst/>
            <a:gdLst/>
            <a:ahLst/>
            <a:cxnLst/>
            <a:rect r="r" b="b" t="t" l="l"/>
            <a:pathLst>
              <a:path h="6984997" w="12318997">
                <a:moveTo>
                  <a:pt x="0" y="0"/>
                </a:moveTo>
                <a:lnTo>
                  <a:pt x="12318997" y="0"/>
                </a:lnTo>
                <a:lnTo>
                  <a:pt x="12318997" y="6984997"/>
                </a:lnTo>
                <a:lnTo>
                  <a:pt x="0" y="69849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52400" y="329161"/>
            <a:ext cx="2473262" cy="1432968"/>
            <a:chOff x="0" y="0"/>
            <a:chExt cx="3297682" cy="1910625"/>
          </a:xfrm>
        </p:grpSpPr>
        <p:sp>
          <p:nvSpPr>
            <p:cNvPr name="Freeform 4" id="4" descr="Une image contenant texte, Police, capture d’écran, Graphique  Description générée automatiquement"/>
            <p:cNvSpPr/>
            <p:nvPr/>
          </p:nvSpPr>
          <p:spPr>
            <a:xfrm flipH="false" flipV="false" rot="0">
              <a:off x="0" y="0"/>
              <a:ext cx="3297682" cy="1910599"/>
            </a:xfrm>
            <a:custGeom>
              <a:avLst/>
              <a:gdLst/>
              <a:ahLst/>
              <a:cxnLst/>
              <a:rect r="r" b="b" t="t" l="l"/>
              <a:pathLst>
                <a:path h="1910599" w="3297682">
                  <a:moveTo>
                    <a:pt x="0" y="0"/>
                  </a:moveTo>
                  <a:lnTo>
                    <a:pt x="3297682" y="0"/>
                  </a:lnTo>
                  <a:lnTo>
                    <a:pt x="3297682" y="1910599"/>
                  </a:lnTo>
                  <a:lnTo>
                    <a:pt x="0" y="19105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18758" r="-5814" b="-36404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8305800" y="-63503"/>
            <a:ext cx="3949703" cy="2473557"/>
          </a:xfrm>
          <a:custGeom>
            <a:avLst/>
            <a:gdLst/>
            <a:ahLst/>
            <a:cxnLst/>
            <a:rect r="r" b="b" t="t" l="l"/>
            <a:pathLst>
              <a:path h="2473557" w="3949703">
                <a:moveTo>
                  <a:pt x="0" y="0"/>
                </a:moveTo>
                <a:lnTo>
                  <a:pt x="3949703" y="0"/>
                </a:lnTo>
                <a:lnTo>
                  <a:pt x="3949703" y="2473557"/>
                </a:lnTo>
                <a:lnTo>
                  <a:pt x="0" y="24735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9005164" y="206964"/>
            <a:ext cx="3000365" cy="1932623"/>
            <a:chOff x="0" y="0"/>
            <a:chExt cx="4000487" cy="257683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000500" cy="2576795"/>
            </a:xfrm>
            <a:custGeom>
              <a:avLst/>
              <a:gdLst/>
              <a:ahLst/>
              <a:cxnLst/>
              <a:rect r="r" b="b" t="t" l="l"/>
              <a:pathLst>
                <a:path h="2576795" w="4000500">
                  <a:moveTo>
                    <a:pt x="0" y="0"/>
                  </a:moveTo>
                  <a:lnTo>
                    <a:pt x="4000500" y="0"/>
                  </a:lnTo>
                  <a:lnTo>
                    <a:pt x="4000500" y="2576795"/>
                  </a:lnTo>
                  <a:lnTo>
                    <a:pt x="0" y="25767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-12121" r="0" b="-12121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3435125" y="2268455"/>
            <a:ext cx="5436870" cy="1114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b="true" sz="600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SILHOUETTES RU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851689" y="3182855"/>
            <a:ext cx="8832552" cy="1114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b="true" sz="600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Représentants des Usagers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069365" y="4130107"/>
            <a:ext cx="6325416" cy="831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65"/>
              </a:lnSpc>
            </a:pPr>
            <a:r>
              <a:rPr lang="en-US" b="true" sz="4404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en établissements de santé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90144" y="5294617"/>
            <a:ext cx="10883857" cy="831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65"/>
              </a:lnSpc>
            </a:pPr>
            <a:r>
              <a:rPr lang="en-US" b="true" sz="4404" i="true">
                <a:solidFill>
                  <a:srgbClr val="FFFFFF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Informations pour les commissions des usagers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498" y="-63498"/>
            <a:ext cx="12318997" cy="6984997"/>
          </a:xfrm>
          <a:custGeom>
            <a:avLst/>
            <a:gdLst/>
            <a:ahLst/>
            <a:cxnLst/>
            <a:rect r="r" b="b" t="t" l="l"/>
            <a:pathLst>
              <a:path h="6984997" w="12318997">
                <a:moveTo>
                  <a:pt x="0" y="0"/>
                </a:moveTo>
                <a:lnTo>
                  <a:pt x="12318996" y="0"/>
                </a:lnTo>
                <a:lnTo>
                  <a:pt x="12318996" y="6984996"/>
                </a:lnTo>
                <a:lnTo>
                  <a:pt x="0" y="69849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68556" y="848367"/>
            <a:ext cx="3123296" cy="6009633"/>
          </a:xfrm>
          <a:custGeom>
            <a:avLst/>
            <a:gdLst/>
            <a:ahLst/>
            <a:cxnLst/>
            <a:rect r="r" b="b" t="t" l="l"/>
            <a:pathLst>
              <a:path h="6009633" w="3123296">
                <a:moveTo>
                  <a:pt x="0" y="0"/>
                </a:moveTo>
                <a:lnTo>
                  <a:pt x="3123296" y="0"/>
                </a:lnTo>
                <a:lnTo>
                  <a:pt x="3123296" y="6009633"/>
                </a:lnTo>
                <a:lnTo>
                  <a:pt x="0" y="60096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043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009055" y="992000"/>
            <a:ext cx="4171708" cy="481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25"/>
              </a:lnSpc>
            </a:pPr>
            <a:r>
              <a:rPr lang="en-US" b="true" sz="2804" spc="2">
                <a:solidFill>
                  <a:srgbClr val="FFFFF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POURQUOI et pour QUI ?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033173" y="1479442"/>
            <a:ext cx="58664" cy="3688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5"/>
              </a:lnSpc>
            </a:pPr>
            <a:r>
              <a:rPr lang="en-US" b="true" sz="2004">
                <a:solidFill>
                  <a:srgbClr val="312C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743890" y="4576020"/>
            <a:ext cx="52692" cy="339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087103" y="4182018"/>
            <a:ext cx="3313576" cy="481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25"/>
              </a:lnSpc>
            </a:pPr>
            <a:r>
              <a:rPr lang="en-US" b="true" sz="2804">
                <a:solidFill>
                  <a:srgbClr val="FFFFF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Quel financement ?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415972" y="5904424"/>
            <a:ext cx="52692" cy="339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009055" y="4924635"/>
            <a:ext cx="4515556" cy="377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5"/>
              </a:lnSpc>
            </a:pPr>
            <a:r>
              <a:rPr lang="en-US" sz="2004">
                <a:solidFill>
                  <a:srgbClr val="312C82"/>
                </a:solidFill>
                <a:latin typeface="Calibri (MS)"/>
                <a:ea typeface="Calibri (MS)"/>
                <a:cs typeface="Calibri (MS)"/>
                <a:sym typeface="Calibri (MS)"/>
              </a:rPr>
              <a:t>•</a:t>
            </a:r>
            <a:r>
              <a:rPr lang="en-US" b="true" sz="2004">
                <a:solidFill>
                  <a:srgbClr val="312C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Les coûts de fabrication et de distribution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565762" y="4576020"/>
            <a:ext cx="52692" cy="339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021247" y="1471965"/>
            <a:ext cx="6748158" cy="344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312C82"/>
                </a:solidFill>
                <a:latin typeface="Calibri (MS)"/>
                <a:ea typeface="Calibri (MS)"/>
                <a:cs typeface="Calibri (MS)"/>
                <a:sym typeface="Calibri (MS)"/>
              </a:rPr>
              <a:t>•</a:t>
            </a:r>
            <a:r>
              <a:rPr lang="en-US" b="true" sz="1800">
                <a:solidFill>
                  <a:srgbClr val="312C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Signaler la présence des RU </a:t>
            </a: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en établissement de santé auprès des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187363" y="1770288"/>
            <a:ext cx="3979383" cy="339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patients, visiteurs, professionnels de santé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021132" y="2079555"/>
            <a:ext cx="6656260" cy="617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99"/>
              </a:lnSpc>
            </a:pP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•Informer les usagers </a:t>
            </a:r>
            <a:r>
              <a:rPr lang="en-US" b="true" sz="1800">
                <a:solidFill>
                  <a:srgbClr val="312C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sur le rôle des RU, </a:t>
            </a:r>
          </a:p>
          <a:p>
            <a:pPr algn="l">
              <a:lnSpc>
                <a:spcPts val="2399"/>
              </a:lnSpc>
            </a:pPr>
            <a:r>
              <a:rPr lang="en-US" sz="1800">
                <a:solidFill>
                  <a:srgbClr val="312C82"/>
                </a:solidFill>
                <a:latin typeface="Calibri (MS)"/>
                <a:ea typeface="Calibri (MS)"/>
                <a:cs typeface="Calibri (MS)"/>
                <a:sym typeface="Calibri (MS)"/>
              </a:rPr>
              <a:t>•</a:t>
            </a:r>
            <a:r>
              <a:rPr lang="en-US" b="true" sz="1800">
                <a:solidFill>
                  <a:srgbClr val="312C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Légitimer la mission de la CDU </a:t>
            </a: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comme instance de démocratie en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171151" y="2620563"/>
            <a:ext cx="557889" cy="339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santé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021170" y="2944425"/>
            <a:ext cx="5684653" cy="3649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•Indiquer aux usagers </a:t>
            </a:r>
            <a:r>
              <a:rPr lang="en-US" b="true" sz="1800">
                <a:solidFill>
                  <a:srgbClr val="312C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comment les contacter </a:t>
            </a: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au sein de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188887" y="3233328"/>
            <a:ext cx="1402575" cy="339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l’Etablissement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604642" y="4924635"/>
            <a:ext cx="2202364" cy="344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des silhouettes et flyers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5087103" y="5302380"/>
            <a:ext cx="7104897" cy="9733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sont assumés par l’établissement demandeur, en Centre-Val de Loire.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Les tarifs sont donnés à titre indicatif. La production est soumise à un minimum de 25 exemplaires commandés nationalement.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54163" y="143472"/>
            <a:ext cx="6778846" cy="3892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b="true" sz="2300">
                <a:solidFill>
                  <a:srgbClr val="FFFFF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PRESENTATION DE L’OPERATION SILHOUETTES 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63503" y="-63503"/>
            <a:ext cx="12318997" cy="951738"/>
            <a:chOff x="0" y="0"/>
            <a:chExt cx="12319000" cy="95173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3500" y="63500"/>
              <a:ext cx="12192000" cy="818388"/>
            </a:xfrm>
            <a:custGeom>
              <a:avLst/>
              <a:gdLst/>
              <a:ahLst/>
              <a:cxnLst/>
              <a:rect r="r" b="b" t="t" l="l"/>
              <a:pathLst>
                <a:path h="818388" w="12192000">
                  <a:moveTo>
                    <a:pt x="0" y="818388"/>
                  </a:moveTo>
                  <a:lnTo>
                    <a:pt x="12192000" y="818388"/>
                  </a:lnTo>
                  <a:lnTo>
                    <a:pt x="12192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12C82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63500" y="63500"/>
              <a:ext cx="12192000" cy="824738"/>
            </a:xfrm>
            <a:custGeom>
              <a:avLst/>
              <a:gdLst/>
              <a:ahLst/>
              <a:cxnLst/>
              <a:rect r="r" b="b" t="t" l="l"/>
              <a:pathLst>
                <a:path h="824738" w="12192000">
                  <a:moveTo>
                    <a:pt x="12185650" y="0"/>
                  </a:moveTo>
                  <a:lnTo>
                    <a:pt x="12185650" y="812038"/>
                  </a:lnTo>
                  <a:lnTo>
                    <a:pt x="0" y="812038"/>
                  </a:lnTo>
                  <a:lnTo>
                    <a:pt x="0" y="824738"/>
                  </a:lnTo>
                  <a:lnTo>
                    <a:pt x="12192000" y="824738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41709C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63500" y="63500"/>
              <a:ext cx="6350" cy="818388"/>
            </a:xfrm>
            <a:custGeom>
              <a:avLst/>
              <a:gdLst/>
              <a:ahLst/>
              <a:cxnLst/>
              <a:rect r="r" b="b" t="t" l="l"/>
              <a:pathLst>
                <a:path h="818388" w="6350">
                  <a:moveTo>
                    <a:pt x="0" y="0"/>
                  </a:moveTo>
                  <a:lnTo>
                    <a:pt x="0" y="818388"/>
                  </a:lnTo>
                  <a:lnTo>
                    <a:pt x="6350" y="818388"/>
                  </a:lnTo>
                  <a:lnTo>
                    <a:pt x="6350" y="0"/>
                  </a:lnTo>
                  <a:close/>
                </a:path>
              </a:pathLst>
            </a:custGeom>
            <a:solidFill>
              <a:srgbClr val="41709C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63500" y="63500"/>
              <a:ext cx="12192000" cy="818388"/>
            </a:xfrm>
            <a:custGeom>
              <a:avLst/>
              <a:gdLst/>
              <a:ahLst/>
              <a:cxnLst/>
              <a:rect r="r" b="b" t="t" l="l"/>
              <a:pathLst>
                <a:path h="818388" w="12192000">
                  <a:moveTo>
                    <a:pt x="0" y="818388"/>
                  </a:moveTo>
                  <a:lnTo>
                    <a:pt x="12192000" y="818388"/>
                  </a:lnTo>
                  <a:lnTo>
                    <a:pt x="12192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12C82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3500" y="63500"/>
              <a:ext cx="12192000" cy="824738"/>
            </a:xfrm>
            <a:custGeom>
              <a:avLst/>
              <a:gdLst/>
              <a:ahLst/>
              <a:cxnLst/>
              <a:rect r="r" b="b" t="t" l="l"/>
              <a:pathLst>
                <a:path h="824738" w="12192000">
                  <a:moveTo>
                    <a:pt x="12185650" y="0"/>
                  </a:moveTo>
                  <a:lnTo>
                    <a:pt x="12185650" y="812038"/>
                  </a:lnTo>
                  <a:lnTo>
                    <a:pt x="0" y="812038"/>
                  </a:lnTo>
                  <a:lnTo>
                    <a:pt x="0" y="824738"/>
                  </a:lnTo>
                  <a:lnTo>
                    <a:pt x="12192000" y="824738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41709C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63500" y="63500"/>
              <a:ext cx="6350" cy="818388"/>
            </a:xfrm>
            <a:custGeom>
              <a:avLst/>
              <a:gdLst/>
              <a:ahLst/>
              <a:cxnLst/>
              <a:rect r="r" b="b" t="t" l="l"/>
              <a:pathLst>
                <a:path h="818388" w="6350">
                  <a:moveTo>
                    <a:pt x="0" y="0"/>
                  </a:moveTo>
                  <a:lnTo>
                    <a:pt x="0" y="818388"/>
                  </a:lnTo>
                  <a:lnTo>
                    <a:pt x="6350" y="818388"/>
                  </a:lnTo>
                  <a:lnTo>
                    <a:pt x="6350" y="0"/>
                  </a:lnTo>
                  <a:close/>
                </a:path>
              </a:pathLst>
            </a:custGeom>
            <a:solidFill>
              <a:srgbClr val="41709C"/>
            </a:solid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5254742" y="2222497"/>
            <a:ext cx="6832959" cy="3169844"/>
          </a:xfrm>
          <a:custGeom>
            <a:avLst/>
            <a:gdLst/>
            <a:ahLst/>
            <a:cxnLst/>
            <a:rect r="r" b="b" t="t" l="l"/>
            <a:pathLst>
              <a:path h="3169844" w="6832959">
                <a:moveTo>
                  <a:pt x="0" y="0"/>
                </a:moveTo>
                <a:lnTo>
                  <a:pt x="6832959" y="0"/>
                </a:lnTo>
                <a:lnTo>
                  <a:pt x="6832959" y="3169844"/>
                </a:lnTo>
                <a:lnTo>
                  <a:pt x="0" y="31698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85800" y="848367"/>
            <a:ext cx="3112810" cy="6009633"/>
          </a:xfrm>
          <a:custGeom>
            <a:avLst/>
            <a:gdLst/>
            <a:ahLst/>
            <a:cxnLst/>
            <a:rect r="r" b="b" t="t" l="l"/>
            <a:pathLst>
              <a:path h="6009633" w="3112810">
                <a:moveTo>
                  <a:pt x="0" y="0"/>
                </a:moveTo>
                <a:lnTo>
                  <a:pt x="3112810" y="0"/>
                </a:lnTo>
                <a:lnTo>
                  <a:pt x="3112810" y="6009633"/>
                </a:lnTo>
                <a:lnTo>
                  <a:pt x="0" y="60096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40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12631" y="203483"/>
            <a:ext cx="7145501" cy="4057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400">
                <a:solidFill>
                  <a:srgbClr val="FFFFF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PRESENTATION DE L’OPERATION SILHOUETTES 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335191" y="4144204"/>
            <a:ext cx="3293393" cy="3783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5"/>
              </a:lnSpc>
            </a:pPr>
            <a:r>
              <a:rPr lang="en-US" sz="2004">
                <a:solidFill>
                  <a:srgbClr val="312C82"/>
                </a:solidFill>
                <a:latin typeface="Calibri (MS)"/>
                <a:ea typeface="Calibri (MS)"/>
                <a:cs typeface="Calibri (MS)"/>
                <a:sym typeface="Calibri (MS)"/>
              </a:rPr>
              <a:t>•</a:t>
            </a:r>
            <a:r>
              <a:rPr lang="en-US" b="true" sz="2004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true" sz="2004">
                <a:solidFill>
                  <a:srgbClr val="312C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Renforcer</a:t>
            </a:r>
            <a:r>
              <a:rPr lang="en-US" b="true" sz="2004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true" sz="2004">
                <a:solidFill>
                  <a:srgbClr val="312C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le</a:t>
            </a:r>
            <a:r>
              <a:rPr lang="en-US" b="true" sz="2004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true" sz="2004">
                <a:solidFill>
                  <a:srgbClr val="312C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travail</a:t>
            </a:r>
            <a:r>
              <a:rPr lang="en-US" b="true" sz="2004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true" sz="2004">
                <a:solidFill>
                  <a:srgbClr val="312C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en</a:t>
            </a:r>
            <a:r>
              <a:rPr lang="en-US" b="true" sz="2004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true" sz="2004">
                <a:solidFill>
                  <a:srgbClr val="312C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réseau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567471" y="4444460"/>
            <a:ext cx="52692" cy="339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335191" y="3290764"/>
            <a:ext cx="5126717" cy="3783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5"/>
              </a:lnSpc>
            </a:pPr>
            <a:r>
              <a:rPr lang="en-US" sz="2004" spc="6">
                <a:solidFill>
                  <a:srgbClr val="312C82"/>
                </a:solidFill>
                <a:latin typeface="Calibri (MS)"/>
                <a:ea typeface="Calibri (MS)"/>
                <a:cs typeface="Calibri (MS)"/>
                <a:sym typeface="Calibri (MS)"/>
              </a:rPr>
              <a:t>•</a:t>
            </a:r>
            <a:r>
              <a:rPr lang="en-US" b="true" sz="2004" spc="6">
                <a:solidFill>
                  <a:srgbClr val="312C8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S’inscrire dans une dynamique de partenariat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359819" y="3310528"/>
            <a:ext cx="1337681" cy="339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Représentants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501383" y="3629120"/>
            <a:ext cx="6525882" cy="5715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desUsagers/Directions d'Etablissement de la région </a:t>
            </a:r>
            <a:r>
              <a:rPr lang="en-US" b="true" sz="1800">
                <a:solidFill>
                  <a:srgbClr val="C5523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au service de la démocratie en santé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8671222" y="4177738"/>
            <a:ext cx="3173979" cy="344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entre Représentants des Usagers,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5501230" y="4444460"/>
            <a:ext cx="6348270" cy="347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associations, patients partenaireset l’établissement d’accueil, </a:t>
            </a:r>
            <a:r>
              <a:rPr lang="en-US" b="true" sz="1800">
                <a:solidFill>
                  <a:srgbClr val="C5523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pour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501230" y="4727238"/>
            <a:ext cx="4496676" cy="339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true" sz="1800">
                <a:solidFill>
                  <a:srgbClr val="C5523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accompagner ou favoriser le projet des usagers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5780550" y="2286062"/>
            <a:ext cx="6068950" cy="8361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1"/>
              </a:lnSpc>
            </a:pPr>
            <a:r>
              <a:rPr lang="en-US" b="true" sz="2796" spc="2">
                <a:solidFill>
                  <a:srgbClr val="FFFFF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Quels sont les intérêts pour l’établissement ? 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63503" y="-63503"/>
            <a:ext cx="12318997" cy="951738"/>
            <a:chOff x="0" y="0"/>
            <a:chExt cx="12319000" cy="95173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3500" y="63500"/>
              <a:ext cx="12192000" cy="818388"/>
            </a:xfrm>
            <a:custGeom>
              <a:avLst/>
              <a:gdLst/>
              <a:ahLst/>
              <a:cxnLst/>
              <a:rect r="r" b="b" t="t" l="l"/>
              <a:pathLst>
                <a:path h="818388" w="12192000">
                  <a:moveTo>
                    <a:pt x="0" y="818388"/>
                  </a:moveTo>
                  <a:lnTo>
                    <a:pt x="12192000" y="818388"/>
                  </a:lnTo>
                  <a:lnTo>
                    <a:pt x="12192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12C82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63500" y="63500"/>
              <a:ext cx="12192000" cy="824738"/>
            </a:xfrm>
            <a:custGeom>
              <a:avLst/>
              <a:gdLst/>
              <a:ahLst/>
              <a:cxnLst/>
              <a:rect r="r" b="b" t="t" l="l"/>
              <a:pathLst>
                <a:path h="824738" w="12192000">
                  <a:moveTo>
                    <a:pt x="12185650" y="0"/>
                  </a:moveTo>
                  <a:lnTo>
                    <a:pt x="12185650" y="812038"/>
                  </a:lnTo>
                  <a:lnTo>
                    <a:pt x="0" y="812038"/>
                  </a:lnTo>
                  <a:lnTo>
                    <a:pt x="0" y="824738"/>
                  </a:lnTo>
                  <a:lnTo>
                    <a:pt x="12192000" y="824738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41709C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63500" y="63500"/>
              <a:ext cx="6350" cy="818388"/>
            </a:xfrm>
            <a:custGeom>
              <a:avLst/>
              <a:gdLst/>
              <a:ahLst/>
              <a:cxnLst/>
              <a:rect r="r" b="b" t="t" l="l"/>
              <a:pathLst>
                <a:path h="818388" w="6350">
                  <a:moveTo>
                    <a:pt x="0" y="0"/>
                  </a:moveTo>
                  <a:lnTo>
                    <a:pt x="0" y="818388"/>
                  </a:lnTo>
                  <a:lnTo>
                    <a:pt x="6350" y="818388"/>
                  </a:lnTo>
                  <a:lnTo>
                    <a:pt x="6350" y="0"/>
                  </a:lnTo>
                  <a:close/>
                </a:path>
              </a:pathLst>
            </a:custGeom>
            <a:solidFill>
              <a:srgbClr val="41709C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615659" y="941540"/>
            <a:ext cx="8960682" cy="4257830"/>
          </a:xfrm>
          <a:custGeom>
            <a:avLst/>
            <a:gdLst/>
            <a:ahLst/>
            <a:cxnLst/>
            <a:rect r="r" b="b" t="t" l="l"/>
            <a:pathLst>
              <a:path h="4257830" w="8960682">
                <a:moveTo>
                  <a:pt x="0" y="0"/>
                </a:moveTo>
                <a:lnTo>
                  <a:pt x="8960682" y="0"/>
                </a:lnTo>
                <a:lnTo>
                  <a:pt x="8960682" y="4257830"/>
                </a:lnTo>
                <a:lnTo>
                  <a:pt x="0" y="42578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066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257230" y="5186000"/>
            <a:ext cx="4838766" cy="1043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i="true" u="sng">
                <a:solidFill>
                  <a:srgbClr val="30287F"/>
                </a:solidFill>
                <a:latin typeface="Calibri (MS) Italics"/>
                <a:ea typeface="Calibri (MS) Italics"/>
                <a:cs typeface="Calibri (MS) Italics"/>
                <a:sym typeface="Calibri (MS) Italics"/>
                <a:hlinkClick r:id="rId3" tooltip="https://forms.cloud.microsoft/pages/responsepage.aspx?id=ckTIQT7km06l1HD3qDhhXfqEwBSaWyNInZZVV9RB5dNUQkMzWTdTQktIOURFVVVMN0QxQlc2S0hBOC4u&amp;route=shorturl"/>
              </a:rPr>
              <a:t>Bon de commande </a:t>
            </a:r>
          </a:p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i="true" u="sng">
                <a:solidFill>
                  <a:srgbClr val="30287F"/>
                </a:solidFill>
                <a:latin typeface="Calibri (MS) Italics"/>
                <a:ea typeface="Calibri (MS) Italics"/>
                <a:cs typeface="Calibri (MS) Italics"/>
                <a:sym typeface="Calibri (MS) Italics"/>
                <a:hlinkClick r:id="rId4" tooltip="https://forms.cloud.microsoft/pages/responsepage.aspx?id=ckTIQT7km06l1HD3qDhhXfqEwBSaWyNInZZVV9RB5dNUQkMzWTdTQktIOURFVVVMN0QxQlc2S0hBOC4u&amp;route=shorturl"/>
              </a:rPr>
              <a:t>à remplir ici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615659" y="5917131"/>
            <a:ext cx="772936" cy="255069"/>
          </a:xfrm>
          <a:custGeom>
            <a:avLst/>
            <a:gdLst/>
            <a:ahLst/>
            <a:cxnLst/>
            <a:rect r="r" b="b" t="t" l="l"/>
            <a:pathLst>
              <a:path h="255069" w="772936">
                <a:moveTo>
                  <a:pt x="0" y="0"/>
                </a:moveTo>
                <a:lnTo>
                  <a:pt x="772936" y="0"/>
                </a:lnTo>
                <a:lnTo>
                  <a:pt x="772936" y="255069"/>
                </a:lnTo>
                <a:lnTo>
                  <a:pt x="0" y="25506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7980066" y="5199370"/>
            <a:ext cx="3644781" cy="1139155"/>
            <a:chOff x="0" y="0"/>
            <a:chExt cx="1439913" cy="45003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439913" cy="450037"/>
            </a:xfrm>
            <a:custGeom>
              <a:avLst/>
              <a:gdLst/>
              <a:ahLst/>
              <a:cxnLst/>
              <a:rect r="r" b="b" t="t" l="l"/>
              <a:pathLst>
                <a:path h="450037" w="1439913">
                  <a:moveTo>
                    <a:pt x="38234" y="0"/>
                  </a:moveTo>
                  <a:lnTo>
                    <a:pt x="1401679" y="0"/>
                  </a:lnTo>
                  <a:cubicBezTo>
                    <a:pt x="1422795" y="0"/>
                    <a:pt x="1439913" y="17118"/>
                    <a:pt x="1439913" y="38234"/>
                  </a:cubicBezTo>
                  <a:lnTo>
                    <a:pt x="1439913" y="411803"/>
                  </a:lnTo>
                  <a:cubicBezTo>
                    <a:pt x="1439913" y="421943"/>
                    <a:pt x="1435885" y="431668"/>
                    <a:pt x="1428715" y="438838"/>
                  </a:cubicBezTo>
                  <a:cubicBezTo>
                    <a:pt x="1421545" y="446008"/>
                    <a:pt x="1411820" y="450037"/>
                    <a:pt x="1401679" y="450037"/>
                  </a:cubicBezTo>
                  <a:lnTo>
                    <a:pt x="38234" y="450037"/>
                  </a:lnTo>
                  <a:cubicBezTo>
                    <a:pt x="28094" y="450037"/>
                    <a:pt x="18369" y="446008"/>
                    <a:pt x="11198" y="438838"/>
                  </a:cubicBezTo>
                  <a:cubicBezTo>
                    <a:pt x="4028" y="431668"/>
                    <a:pt x="0" y="421943"/>
                    <a:pt x="0" y="411803"/>
                  </a:cubicBezTo>
                  <a:lnTo>
                    <a:pt x="0" y="38234"/>
                  </a:lnTo>
                  <a:cubicBezTo>
                    <a:pt x="0" y="28094"/>
                    <a:pt x="4028" y="18369"/>
                    <a:pt x="11198" y="11198"/>
                  </a:cubicBezTo>
                  <a:cubicBezTo>
                    <a:pt x="18369" y="4028"/>
                    <a:pt x="28094" y="0"/>
                    <a:pt x="38234" y="0"/>
                  </a:cubicBezTo>
                  <a:close/>
                </a:path>
              </a:pathLst>
            </a:custGeom>
            <a:solidFill>
              <a:srgbClr val="30287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19050"/>
              <a:ext cx="1439913" cy="4690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19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838200" y="57960"/>
            <a:ext cx="4986845" cy="6229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FFFFF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Informations pratiques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126273" y="5252675"/>
            <a:ext cx="3379927" cy="919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286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Délégation France Assos Santé Centre-Val de Loire</a:t>
            </a:r>
          </a:p>
          <a:p>
            <a:pPr algn="l">
              <a:lnSpc>
                <a:spcPts val="1800"/>
              </a:lnSpc>
            </a:pPr>
            <a:r>
              <a:rPr lang="en-US" sz="1286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29 bd Rocheplatte 45000 Orléans</a:t>
            </a:r>
          </a:p>
          <a:p>
            <a:pPr algn="l">
              <a:lnSpc>
                <a:spcPts val="1800"/>
              </a:lnSpc>
            </a:pPr>
            <a:r>
              <a:rPr lang="en-US" sz="1286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centre-valdeloire@france-assos-sante.org; </a:t>
            </a:r>
          </a:p>
          <a:p>
            <a:pPr algn="l">
              <a:lnSpc>
                <a:spcPts val="1800"/>
              </a:lnSpc>
              <a:spcBef>
                <a:spcPct val="0"/>
              </a:spcBef>
            </a:pPr>
            <a:r>
              <a:rPr lang="en-US" sz="1286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https://centre-valdeloire.france-assos-sante.org/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DAHZTmBsnGE</dc:identifier>
  <dcterms:modified xsi:type="dcterms:W3CDTF">2011-08-01T06:04:30Z</dcterms:modified>
  <cp:revision>1</cp:revision>
  <dc:title>SILHOUETTE Prés CDU 2026</dc:title>
</cp:coreProperties>
</file>